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4" d="100"/>
          <a:sy n="64" d="100"/>
        </p:scale>
        <p:origin x="101" y="8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IN"/>
              <a:t>Estimated</a:t>
            </a:r>
            <a:r>
              <a:rPr lang="en-IN" baseline="0"/>
              <a:t> figures</a:t>
            </a:r>
            <a:r>
              <a:rPr lang="en-IN"/>
              <a:t> </a:t>
            </a:r>
          </a:p>
        </c:rich>
      </c:tx>
      <c:layout>
        <c:manualLayout>
          <c:xMode val="edge"/>
          <c:yMode val="edge"/>
          <c:x val="0.31237635705669475"/>
          <c:y val="0"/>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bar"/>
        <c:grouping val="stacked"/>
        <c:varyColors val="0"/>
        <c:ser>
          <c:idx val="0"/>
          <c:order val="0"/>
          <c:tx>
            <c:strRef>
              <c:f>Sheet1!$C$1</c:f>
              <c:strCache>
                <c:ptCount val="1"/>
                <c:pt idx="0">
                  <c:v>quantity </c:v>
                </c:pt>
              </c:strCache>
            </c:strRef>
          </c:tx>
          <c:spPr>
            <a:gradFill rotWithShape="1">
              <a:gsLst>
                <a:gs pos="0">
                  <a:schemeClr val="accent1">
                    <a:tint val="98000"/>
                    <a:satMod val="110000"/>
                    <a:lumMod val="104000"/>
                  </a:schemeClr>
                </a:gs>
                <a:gs pos="69000">
                  <a:schemeClr val="accent1">
                    <a:shade val="88000"/>
                    <a:satMod val="130000"/>
                    <a:lumMod val="92000"/>
                  </a:schemeClr>
                </a:gs>
                <a:gs pos="100000">
                  <a:schemeClr val="accent1">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cat>
            <c:strRef>
              <c:f>Sheet1!$B$2:$B$8</c:f>
              <c:strCache>
                <c:ptCount val="7"/>
                <c:pt idx="0">
                  <c:v>Short range Drone </c:v>
                </c:pt>
                <c:pt idx="1">
                  <c:v>Qualified Drone Operater </c:v>
                </c:pt>
                <c:pt idx="2">
                  <c:v>Managament Team</c:v>
                </c:pt>
                <c:pt idx="3">
                  <c:v>Software</c:v>
                </c:pt>
                <c:pt idx="4">
                  <c:v>Software Team </c:v>
                </c:pt>
                <c:pt idx="5">
                  <c:v>Support Staff</c:v>
                </c:pt>
                <c:pt idx="6">
                  <c:v>Elecricity,Rent etc. </c:v>
                </c:pt>
              </c:strCache>
            </c:strRef>
          </c:cat>
          <c:val>
            <c:numRef>
              <c:f>Sheet1!$C$2:$C$8</c:f>
              <c:numCache>
                <c:formatCode>General</c:formatCode>
                <c:ptCount val="7"/>
                <c:pt idx="0">
                  <c:v>4</c:v>
                </c:pt>
                <c:pt idx="1">
                  <c:v>2</c:v>
                </c:pt>
                <c:pt idx="2">
                  <c:v>3</c:v>
                </c:pt>
                <c:pt idx="3">
                  <c:v>1</c:v>
                </c:pt>
                <c:pt idx="4">
                  <c:v>1</c:v>
                </c:pt>
                <c:pt idx="5">
                  <c:v>2</c:v>
                </c:pt>
              </c:numCache>
            </c:numRef>
          </c:val>
          <c:extLst>
            <c:ext xmlns:c16="http://schemas.microsoft.com/office/drawing/2014/chart" uri="{C3380CC4-5D6E-409C-BE32-E72D297353CC}">
              <c16:uniqueId val="{00000000-6F05-49CF-BBE6-4B21D191A7B2}"/>
            </c:ext>
          </c:extLst>
        </c:ser>
        <c:ser>
          <c:idx val="1"/>
          <c:order val="1"/>
          <c:tx>
            <c:strRef>
              <c:f>Sheet1!$D$1</c:f>
              <c:strCache>
                <c:ptCount val="1"/>
                <c:pt idx="0">
                  <c:v>cost(in lakhs)</c:v>
                </c:pt>
              </c:strCache>
            </c:strRef>
          </c:tx>
          <c:spPr>
            <a:gradFill rotWithShape="1">
              <a:gsLst>
                <a:gs pos="0">
                  <a:schemeClr val="accent2">
                    <a:tint val="98000"/>
                    <a:satMod val="110000"/>
                    <a:lumMod val="104000"/>
                  </a:schemeClr>
                </a:gs>
                <a:gs pos="69000">
                  <a:schemeClr val="accent2">
                    <a:shade val="88000"/>
                    <a:satMod val="130000"/>
                    <a:lumMod val="92000"/>
                  </a:schemeClr>
                </a:gs>
                <a:gs pos="100000">
                  <a:schemeClr val="accent2">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invertIfNegative val="0"/>
          <c:cat>
            <c:strRef>
              <c:f>Sheet1!$B$2:$B$8</c:f>
              <c:strCache>
                <c:ptCount val="7"/>
                <c:pt idx="0">
                  <c:v>Short range Drone </c:v>
                </c:pt>
                <c:pt idx="1">
                  <c:v>Qualified Drone Operater </c:v>
                </c:pt>
                <c:pt idx="2">
                  <c:v>Managament Team</c:v>
                </c:pt>
                <c:pt idx="3">
                  <c:v>Software</c:v>
                </c:pt>
                <c:pt idx="4">
                  <c:v>Software Team </c:v>
                </c:pt>
                <c:pt idx="5">
                  <c:v>Support Staff</c:v>
                </c:pt>
                <c:pt idx="6">
                  <c:v>Elecricity,Rent etc. </c:v>
                </c:pt>
              </c:strCache>
            </c:strRef>
          </c:cat>
          <c:val>
            <c:numRef>
              <c:f>Sheet1!$D$2:$D$8</c:f>
              <c:numCache>
                <c:formatCode>General</c:formatCode>
                <c:ptCount val="7"/>
                <c:pt idx="0">
                  <c:v>500000</c:v>
                </c:pt>
                <c:pt idx="1">
                  <c:v>1100000</c:v>
                </c:pt>
                <c:pt idx="2">
                  <c:v>3600000</c:v>
                </c:pt>
                <c:pt idx="3">
                  <c:v>2500000</c:v>
                </c:pt>
                <c:pt idx="4">
                  <c:v>840000</c:v>
                </c:pt>
                <c:pt idx="5">
                  <c:v>480000</c:v>
                </c:pt>
                <c:pt idx="6">
                  <c:v>360000</c:v>
                </c:pt>
              </c:numCache>
            </c:numRef>
          </c:val>
          <c:extLst>
            <c:ext xmlns:c16="http://schemas.microsoft.com/office/drawing/2014/chart" uri="{C3380CC4-5D6E-409C-BE32-E72D297353CC}">
              <c16:uniqueId val="{00000001-6F05-49CF-BBE6-4B21D191A7B2}"/>
            </c:ext>
          </c:extLst>
        </c:ser>
        <c:dLbls>
          <c:showLegendKey val="0"/>
          <c:showVal val="0"/>
          <c:showCatName val="0"/>
          <c:showSerName val="0"/>
          <c:showPercent val="0"/>
          <c:showBubbleSize val="0"/>
        </c:dLbls>
        <c:gapWidth val="150"/>
        <c:overlap val="100"/>
        <c:axId val="1619549551"/>
        <c:axId val="1619562447"/>
      </c:barChart>
      <c:catAx>
        <c:axId val="1619549551"/>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619562447"/>
        <c:crosses val="autoZero"/>
        <c:auto val="1"/>
        <c:lblAlgn val="ctr"/>
        <c:lblOffset val="100"/>
        <c:noMultiLvlLbl val="0"/>
      </c:catAx>
      <c:valAx>
        <c:axId val="1619562447"/>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6195495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tx2">
        <a:lumMod val="75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FBB1A0-E6AB-4A43-A49A-360CB66AAF7D}" type="datetimeFigureOut">
              <a:rPr lang="en-US" smtClean="0"/>
              <a:t>1/10/2022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5A56370-184F-420D-9E7F-8C91D874BFF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4333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BB1A0-E6AB-4A43-A49A-360CB66AAF7D}"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56370-184F-420D-9E7F-8C91D874BFF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634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BB1A0-E6AB-4A43-A49A-360CB66AAF7D}"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56370-184F-420D-9E7F-8C91D874BFF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567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BB1A0-E6AB-4A43-A49A-360CB66AAF7D}"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56370-184F-420D-9E7F-8C91D874BFF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603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FBB1A0-E6AB-4A43-A49A-360CB66AAF7D}"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56370-184F-420D-9E7F-8C91D874BFF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752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FBB1A0-E6AB-4A43-A49A-360CB66AAF7D}"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56370-184F-420D-9E7F-8C91D874BFF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0581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FBB1A0-E6AB-4A43-A49A-360CB66AAF7D}"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56370-184F-420D-9E7F-8C91D874BFF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562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FBB1A0-E6AB-4A43-A49A-360CB66AAF7D}"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56370-184F-420D-9E7F-8C91D874BFF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9383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BB1A0-E6AB-4A43-A49A-360CB66AAF7D}" type="datetimeFigureOut">
              <a:rPr lang="en-US" smtClean="0"/>
              <a:t>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56370-184F-420D-9E7F-8C91D874BFFA}" type="slidenum">
              <a:rPr lang="en-US" smtClean="0"/>
              <a:t>‹#›</a:t>
            </a:fld>
            <a:endParaRPr lang="en-US"/>
          </a:p>
        </p:txBody>
      </p:sp>
    </p:spTree>
    <p:extLst>
      <p:ext uri="{BB962C8B-B14F-4D97-AF65-F5344CB8AC3E}">
        <p14:creationId xmlns:p14="http://schemas.microsoft.com/office/powerpoint/2010/main" val="3857375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FBB1A0-E6AB-4A43-A49A-360CB66AAF7D}"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56370-184F-420D-9E7F-8C91D874BFF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395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EFBB1A0-E6AB-4A43-A49A-360CB66AAF7D}" type="datetimeFigureOut">
              <a:rPr lang="en-US" smtClean="0"/>
              <a:t>1/10/2022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5A56370-184F-420D-9E7F-8C91D874BFF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635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EFBB1A0-E6AB-4A43-A49A-360CB66AAF7D}" type="datetimeFigureOut">
              <a:rPr lang="en-US" smtClean="0"/>
              <a:t>1/10/2022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5A56370-184F-420D-9E7F-8C91D874BFF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51166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7F20A-6667-4560-B79C-74FFBB87F4B2}"/>
              </a:ext>
            </a:extLst>
          </p:cNvPr>
          <p:cNvSpPr>
            <a:spLocks noGrp="1"/>
          </p:cNvSpPr>
          <p:nvPr>
            <p:ph type="ctrTitle"/>
          </p:nvPr>
        </p:nvSpPr>
        <p:spPr/>
        <p:txBody>
          <a:bodyPr/>
          <a:lstStyle/>
          <a:p>
            <a:r>
              <a:rPr lang="en-US" b="1" dirty="0">
                <a:solidFill>
                  <a:schemeClr val="tx2"/>
                </a:solidFill>
              </a:rPr>
              <a:t>AIR WAY DELIERY</a:t>
            </a:r>
          </a:p>
        </p:txBody>
      </p:sp>
      <p:sp>
        <p:nvSpPr>
          <p:cNvPr id="3" name="Subtitle 2">
            <a:extLst>
              <a:ext uri="{FF2B5EF4-FFF2-40B4-BE49-F238E27FC236}">
                <a16:creationId xmlns:a16="http://schemas.microsoft.com/office/drawing/2014/main" id="{9BDA7000-368D-485B-A61C-7684BF3B3D18}"/>
              </a:ext>
            </a:extLst>
          </p:cNvPr>
          <p:cNvSpPr>
            <a:spLocks noGrp="1"/>
          </p:cNvSpPr>
          <p:nvPr>
            <p:ph type="subTitle" idx="1"/>
          </p:nvPr>
        </p:nvSpPr>
        <p:spPr/>
        <p:txBody>
          <a:bodyPr>
            <a:normAutofit fontScale="25000" lnSpcReduction="20000"/>
          </a:bodyPr>
          <a:lstStyle/>
          <a:p>
            <a:r>
              <a:rPr lang="en-US" sz="5200" dirty="0"/>
              <a:t>A NEW BUSNIESS </a:t>
            </a:r>
          </a:p>
          <a:p>
            <a:endParaRPr lang="en-US" dirty="0"/>
          </a:p>
          <a:p>
            <a:endParaRPr lang="en-US" dirty="0"/>
          </a:p>
          <a:p>
            <a:endParaRPr lang="en-US" dirty="0"/>
          </a:p>
          <a:p>
            <a:r>
              <a:rPr lang="en-US" sz="4500" dirty="0">
                <a:solidFill>
                  <a:schemeClr val="bg2">
                    <a:lumMod val="10000"/>
                  </a:schemeClr>
                </a:solidFill>
              </a:rPr>
              <a:t>BY –ADITI KUMARI VERMA</a:t>
            </a:r>
          </a:p>
        </p:txBody>
      </p:sp>
    </p:spTree>
    <p:extLst>
      <p:ext uri="{BB962C8B-B14F-4D97-AF65-F5344CB8AC3E}">
        <p14:creationId xmlns:p14="http://schemas.microsoft.com/office/powerpoint/2010/main" val="180451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B506F-5201-4D13-98B1-994E5823928B}"/>
              </a:ext>
            </a:extLst>
          </p:cNvPr>
          <p:cNvSpPr>
            <a:spLocks noGrp="1"/>
          </p:cNvSpPr>
          <p:nvPr>
            <p:ph type="title"/>
          </p:nvPr>
        </p:nvSpPr>
        <p:spPr/>
        <p:txBody>
          <a:bodyPr/>
          <a:lstStyle/>
          <a:p>
            <a:r>
              <a:rPr lang="en-IN" dirty="0"/>
              <a:t>Finance and Pricing</a:t>
            </a:r>
            <a:endParaRPr lang="en-US" dirty="0"/>
          </a:p>
        </p:txBody>
      </p:sp>
      <p:sp>
        <p:nvSpPr>
          <p:cNvPr id="3" name="Content Placeholder 2">
            <a:extLst>
              <a:ext uri="{FF2B5EF4-FFF2-40B4-BE49-F238E27FC236}">
                <a16:creationId xmlns:a16="http://schemas.microsoft.com/office/drawing/2014/main" id="{2987A5B1-F246-45E1-BC4B-D0CC64596387}"/>
              </a:ext>
            </a:extLst>
          </p:cNvPr>
          <p:cNvSpPr>
            <a:spLocks noGrp="1"/>
          </p:cNvSpPr>
          <p:nvPr>
            <p:ph idx="1"/>
          </p:nvPr>
        </p:nvSpPr>
        <p:spPr/>
        <p:txBody>
          <a:bodyPr/>
          <a:lstStyle/>
          <a:p>
            <a:r>
              <a:rPr lang="en-US" sz="2800" dirty="0"/>
              <a:t>Surge Pricing - Since we currently have only few drones, there are high chances that we can have high order traffic after few months of operations. This surge pricing will help in additional revenue and profits as well and manage the supply - demand gap optimally.</a:t>
            </a:r>
            <a:endParaRPr lang="en-IN" sz="2800" dirty="0"/>
          </a:p>
          <a:p>
            <a:endParaRPr lang="en-US" dirty="0"/>
          </a:p>
          <a:p>
            <a:endParaRPr lang="en-US" dirty="0"/>
          </a:p>
          <a:p>
            <a:endParaRPr lang="en-US" dirty="0"/>
          </a:p>
        </p:txBody>
      </p:sp>
    </p:spTree>
    <p:extLst>
      <p:ext uri="{BB962C8B-B14F-4D97-AF65-F5344CB8AC3E}">
        <p14:creationId xmlns:p14="http://schemas.microsoft.com/office/powerpoint/2010/main" val="269257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D3DE-7F7C-4C2C-8BB1-AF77822AAB8C}"/>
              </a:ext>
            </a:extLst>
          </p:cNvPr>
          <p:cNvSpPr>
            <a:spLocks noGrp="1"/>
          </p:cNvSpPr>
          <p:nvPr>
            <p:ph type="title"/>
          </p:nvPr>
        </p:nvSpPr>
        <p:spPr>
          <a:xfrm>
            <a:off x="963386" y="228601"/>
            <a:ext cx="10091468" cy="979713"/>
          </a:xfrm>
        </p:spPr>
        <p:txBody>
          <a:bodyPr/>
          <a:lstStyle/>
          <a:p>
            <a:r>
              <a:rPr lang="en-US" dirty="0"/>
              <a:t>ESTIMATION BUDGET COSTING</a:t>
            </a:r>
          </a:p>
        </p:txBody>
      </p:sp>
      <p:graphicFrame>
        <p:nvGraphicFramePr>
          <p:cNvPr id="10" name="Content Placeholder 3">
            <a:extLst>
              <a:ext uri="{FF2B5EF4-FFF2-40B4-BE49-F238E27FC236}">
                <a16:creationId xmlns:a16="http://schemas.microsoft.com/office/drawing/2014/main" id="{E7FD2588-4CDA-4042-8174-14F35FB2938F}"/>
              </a:ext>
            </a:extLst>
          </p:cNvPr>
          <p:cNvGraphicFramePr>
            <a:graphicFrameLocks noGrp="1"/>
          </p:cNvGraphicFramePr>
          <p:nvPr>
            <p:ph idx="1"/>
            <p:extLst>
              <p:ext uri="{D42A27DB-BD31-4B8C-83A1-F6EECF244321}">
                <p14:modId xmlns:p14="http://schemas.microsoft.com/office/powerpoint/2010/main" val="973187970"/>
              </p:ext>
            </p:extLst>
          </p:nvPr>
        </p:nvGraphicFramePr>
        <p:xfrm>
          <a:off x="1338944" y="1314449"/>
          <a:ext cx="10662556" cy="4531182"/>
        </p:xfrm>
        <a:graphic>
          <a:graphicData uri="http://schemas.openxmlformats.org/drawingml/2006/table">
            <a:tbl>
              <a:tblPr>
                <a:tableStyleId>{5C22544A-7EE6-4342-B048-85BDC9FD1C3A}</a:tableStyleId>
              </a:tblPr>
              <a:tblGrid>
                <a:gridCol w="1067048">
                  <a:extLst>
                    <a:ext uri="{9D8B030D-6E8A-4147-A177-3AD203B41FA5}">
                      <a16:colId xmlns:a16="http://schemas.microsoft.com/office/drawing/2014/main" val="603614957"/>
                    </a:ext>
                  </a:extLst>
                </a:gridCol>
                <a:gridCol w="2398877">
                  <a:extLst>
                    <a:ext uri="{9D8B030D-6E8A-4147-A177-3AD203B41FA5}">
                      <a16:colId xmlns:a16="http://schemas.microsoft.com/office/drawing/2014/main" val="2234932215"/>
                    </a:ext>
                  </a:extLst>
                </a:gridCol>
                <a:gridCol w="2398877">
                  <a:extLst>
                    <a:ext uri="{9D8B030D-6E8A-4147-A177-3AD203B41FA5}">
                      <a16:colId xmlns:a16="http://schemas.microsoft.com/office/drawing/2014/main" val="3697138577"/>
                    </a:ext>
                  </a:extLst>
                </a:gridCol>
                <a:gridCol w="2398877">
                  <a:extLst>
                    <a:ext uri="{9D8B030D-6E8A-4147-A177-3AD203B41FA5}">
                      <a16:colId xmlns:a16="http://schemas.microsoft.com/office/drawing/2014/main" val="993528957"/>
                    </a:ext>
                  </a:extLst>
                </a:gridCol>
                <a:gridCol w="2398877">
                  <a:extLst>
                    <a:ext uri="{9D8B030D-6E8A-4147-A177-3AD203B41FA5}">
                      <a16:colId xmlns:a16="http://schemas.microsoft.com/office/drawing/2014/main" val="881827465"/>
                    </a:ext>
                  </a:extLst>
                </a:gridCol>
              </a:tblGrid>
              <a:tr h="394914">
                <a:tc>
                  <a:txBody>
                    <a:bodyPr/>
                    <a:lstStyle/>
                    <a:p>
                      <a:pPr algn="l" fontAlgn="b"/>
                      <a:r>
                        <a:rPr lang="en-IN" sz="1000" u="none" strike="noStrike">
                          <a:effectLst/>
                        </a:rPr>
                        <a:t>S.no</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en-IN" sz="1000" u="none" strike="noStrike">
                          <a:effectLst/>
                        </a:rPr>
                        <a:t>particulars </a:t>
                      </a:r>
                      <a:endParaRPr lang="en-IN" sz="100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en-IN" sz="1000" u="none" strike="noStrike">
                          <a:effectLst/>
                        </a:rPr>
                        <a:t>quantity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cost(in lakhs)</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5212721"/>
                  </a:ext>
                </a:extLst>
              </a:tr>
              <a:tr h="394914">
                <a:tc>
                  <a:txBody>
                    <a:bodyPr/>
                    <a:lstStyle/>
                    <a:p>
                      <a:pPr algn="r" fontAlgn="b"/>
                      <a:r>
                        <a:rPr lang="en-IN" sz="1000" u="none" strike="noStrike">
                          <a:effectLst/>
                        </a:rPr>
                        <a:t>1</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en-IN" sz="1000" u="none" strike="noStrike" dirty="0">
                          <a:effectLst/>
                        </a:rPr>
                        <a:t>Short range Drone </a:t>
                      </a:r>
                      <a:endParaRPr lang="en-IN" sz="10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b"/>
                      <a:r>
                        <a:rPr lang="en-IN" sz="1000" u="none" strike="noStrike">
                          <a:effectLst/>
                        </a:rPr>
                        <a:t>4</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500000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47037615"/>
                  </a:ext>
                </a:extLst>
              </a:tr>
              <a:tr h="789828">
                <a:tc>
                  <a:txBody>
                    <a:bodyPr/>
                    <a:lstStyle/>
                    <a:p>
                      <a:pPr algn="r" fontAlgn="b"/>
                      <a:r>
                        <a:rPr lang="en-IN" sz="1000" u="none" strike="noStrike">
                          <a:effectLst/>
                        </a:rPr>
                        <a:t>2</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Qualified Drone Operater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dirty="0">
                          <a:effectLst/>
                        </a:rPr>
                        <a:t>2</a:t>
                      </a:r>
                      <a:endParaRPr lang="en-IN"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1100000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04447129"/>
                  </a:ext>
                </a:extLst>
              </a:tr>
              <a:tr h="789828">
                <a:tc>
                  <a:txBody>
                    <a:bodyPr/>
                    <a:lstStyle/>
                    <a:p>
                      <a:pPr algn="r" fontAlgn="b"/>
                      <a:r>
                        <a:rPr lang="en-IN" sz="1000" u="none" strike="noStrike">
                          <a:effectLst/>
                        </a:rPr>
                        <a:t>3</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dirty="0" err="1">
                          <a:effectLst/>
                        </a:rPr>
                        <a:t>Managament</a:t>
                      </a:r>
                      <a:r>
                        <a:rPr lang="en-IN" sz="1000" u="none" strike="noStrike" dirty="0">
                          <a:effectLst/>
                        </a:rPr>
                        <a:t> Team</a:t>
                      </a:r>
                      <a:endParaRPr lang="en-IN"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dirty="0">
                          <a:effectLst/>
                        </a:rPr>
                        <a:t>3</a:t>
                      </a:r>
                      <a:endParaRPr lang="en-IN" sz="1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3600000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65712099"/>
                  </a:ext>
                </a:extLst>
              </a:tr>
              <a:tr h="394914">
                <a:tc>
                  <a:txBody>
                    <a:bodyPr/>
                    <a:lstStyle/>
                    <a:p>
                      <a:pPr algn="r" fontAlgn="b"/>
                      <a:r>
                        <a:rPr lang="en-IN" sz="1000" u="none" strike="noStrike">
                          <a:effectLst/>
                        </a:rPr>
                        <a:t>4</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Software</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1</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2500000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27926084"/>
                  </a:ext>
                </a:extLst>
              </a:tr>
              <a:tr h="394914">
                <a:tc>
                  <a:txBody>
                    <a:bodyPr/>
                    <a:lstStyle/>
                    <a:p>
                      <a:pPr algn="r" fontAlgn="b"/>
                      <a:r>
                        <a:rPr lang="en-IN" sz="1000" u="none" strike="noStrike">
                          <a:effectLst/>
                        </a:rPr>
                        <a:t>5</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Software Team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1</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840000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56014396"/>
                  </a:ext>
                </a:extLst>
              </a:tr>
              <a:tr h="394914">
                <a:tc>
                  <a:txBody>
                    <a:bodyPr/>
                    <a:lstStyle/>
                    <a:p>
                      <a:pPr algn="r" fontAlgn="b"/>
                      <a:r>
                        <a:rPr lang="en-IN" sz="1000" u="none" strike="noStrike">
                          <a:effectLst/>
                        </a:rPr>
                        <a:t>6</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Support Staff</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2</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480000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06615946"/>
                  </a:ext>
                </a:extLst>
              </a:tr>
              <a:tr h="394914">
                <a:tc>
                  <a:txBody>
                    <a:bodyPr/>
                    <a:lstStyle/>
                    <a:p>
                      <a:pPr algn="r" fontAlgn="b"/>
                      <a:r>
                        <a:rPr lang="en-IN" sz="1000" u="none" strike="noStrike">
                          <a:effectLst/>
                        </a:rPr>
                        <a:t>7</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IN" sz="1000" u="none" strike="noStrike">
                          <a:effectLst/>
                        </a:rPr>
                        <a:t>Elecricity,Rent etc.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a:effectLst/>
                        </a:rPr>
                        <a:t>360000</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469578572"/>
                  </a:ext>
                </a:extLst>
              </a:tr>
              <a:tr h="582042">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IN" sz="1000" u="none" strike="noStrike">
                          <a:effectLst/>
                        </a:rPr>
                        <a:t>total </a:t>
                      </a:r>
                      <a:endParaRPr lang="en-IN"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IN" sz="1000" u="none" strike="noStrike" dirty="0">
                          <a:effectLst/>
                        </a:rPr>
                        <a:t>9380000</a:t>
                      </a:r>
                      <a:endParaRPr lang="en-IN" sz="1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IN" sz="1000" b="0" i="0" u="none" strike="noStrike" dirty="0">
                          <a:solidFill>
                            <a:srgbClr val="000000"/>
                          </a:solidFill>
                          <a:effectLst/>
                          <a:latin typeface="Calibri" panose="020F0502020204030204" pitchFamily="34" charset="0"/>
                        </a:rPr>
                        <a:t>0</a:t>
                      </a:r>
                    </a:p>
                  </a:txBody>
                  <a:tcPr marL="0" marR="0" marT="0" marB="0" anchor="b"/>
                </a:tc>
                <a:extLst>
                  <a:ext uri="{0D108BD9-81ED-4DB2-BD59-A6C34878D82A}">
                    <a16:rowId xmlns:a16="http://schemas.microsoft.com/office/drawing/2014/main" val="1589062781"/>
                  </a:ext>
                </a:extLst>
              </a:tr>
            </a:tbl>
          </a:graphicData>
        </a:graphic>
      </p:graphicFrame>
    </p:spTree>
    <p:extLst>
      <p:ext uri="{BB962C8B-B14F-4D97-AF65-F5344CB8AC3E}">
        <p14:creationId xmlns:p14="http://schemas.microsoft.com/office/powerpoint/2010/main" val="48920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FE52-EAD9-4633-B9FA-B79CA2855FB5}"/>
              </a:ext>
            </a:extLst>
          </p:cNvPr>
          <p:cNvSpPr>
            <a:spLocks noGrp="1"/>
          </p:cNvSpPr>
          <p:nvPr>
            <p:ph type="title"/>
          </p:nvPr>
        </p:nvSpPr>
        <p:spPr/>
        <p:txBody>
          <a:bodyPr/>
          <a:lstStyle/>
          <a:p>
            <a:r>
              <a:rPr lang="en-US" dirty="0"/>
              <a:t>GRAPH OF ESTIMATED BUDGET</a:t>
            </a:r>
          </a:p>
        </p:txBody>
      </p:sp>
      <p:graphicFrame>
        <p:nvGraphicFramePr>
          <p:cNvPr id="4" name="Content Placeholder 3">
            <a:extLst>
              <a:ext uri="{FF2B5EF4-FFF2-40B4-BE49-F238E27FC236}">
                <a16:creationId xmlns:a16="http://schemas.microsoft.com/office/drawing/2014/main" id="{985035D8-361B-47A2-A88F-E46CF223045E}"/>
              </a:ext>
            </a:extLst>
          </p:cNvPr>
          <p:cNvGraphicFramePr>
            <a:graphicFrameLocks noGrp="1"/>
          </p:cNvGraphicFramePr>
          <p:nvPr>
            <p:ph idx="1"/>
            <p:extLst>
              <p:ext uri="{D42A27DB-BD31-4B8C-83A1-F6EECF244321}">
                <p14:modId xmlns:p14="http://schemas.microsoft.com/office/powerpoint/2010/main" val="1803277044"/>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8271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B04C-3BBF-4B41-A4FC-4C4BDC5F17F3}"/>
              </a:ext>
            </a:extLst>
          </p:cNvPr>
          <p:cNvSpPr>
            <a:spLocks noGrp="1"/>
          </p:cNvSpPr>
          <p:nvPr>
            <p:ph type="title"/>
          </p:nvPr>
        </p:nvSpPr>
        <p:spPr/>
        <p:txBody>
          <a:bodyPr/>
          <a:lstStyle/>
          <a:p>
            <a:r>
              <a:rPr lang="en-US" dirty="0"/>
              <a:t>EXPLANATION</a:t>
            </a:r>
          </a:p>
        </p:txBody>
      </p:sp>
      <p:sp>
        <p:nvSpPr>
          <p:cNvPr id="3" name="Content Placeholder 2">
            <a:extLst>
              <a:ext uri="{FF2B5EF4-FFF2-40B4-BE49-F238E27FC236}">
                <a16:creationId xmlns:a16="http://schemas.microsoft.com/office/drawing/2014/main" id="{484E24E8-0AD9-457A-89A8-0C45C19FA56C}"/>
              </a:ext>
            </a:extLst>
          </p:cNvPr>
          <p:cNvSpPr>
            <a:spLocks noGrp="1"/>
          </p:cNvSpPr>
          <p:nvPr>
            <p:ph idx="1"/>
          </p:nvPr>
        </p:nvSpPr>
        <p:spPr/>
        <p:txBody>
          <a:bodyPr/>
          <a:lstStyle/>
          <a:p>
            <a:r>
              <a:rPr lang="en-US" dirty="0"/>
              <a:t>ACCORING TO THE ABOVE FIGURES THE DETAILED UNDERSTANDING HAS BEEN DRAWEN THAT THEIR WILL BE 6200000 LAKH THAT WILL BE REMAINING AFTER ALL THE COST HAS BEEN INCURRED.</a:t>
            </a:r>
          </a:p>
        </p:txBody>
      </p:sp>
    </p:spTree>
    <p:extLst>
      <p:ext uri="{BB962C8B-B14F-4D97-AF65-F5344CB8AC3E}">
        <p14:creationId xmlns:p14="http://schemas.microsoft.com/office/powerpoint/2010/main" val="1051177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78FF61-3F90-4BEC-88F6-10681522DA31}"/>
              </a:ext>
            </a:extLst>
          </p:cNvPr>
          <p:cNvSpPr>
            <a:spLocks noGrp="1"/>
          </p:cNvSpPr>
          <p:nvPr>
            <p:ph idx="1"/>
          </p:nvPr>
        </p:nvSpPr>
        <p:spPr>
          <a:xfrm>
            <a:off x="2995863" y="2009274"/>
            <a:ext cx="8058991" cy="3457071"/>
          </a:xfrm>
        </p:spPr>
        <p:txBody>
          <a:bodyPr>
            <a:normAutofit/>
          </a:bodyPr>
          <a:lstStyle/>
          <a:p>
            <a:pPr marL="0" indent="0">
              <a:buNone/>
            </a:pPr>
            <a:r>
              <a:rPr lang="en-US" sz="6600" dirty="0"/>
              <a:t>THANKU</a:t>
            </a:r>
          </a:p>
        </p:txBody>
      </p:sp>
    </p:spTree>
    <p:extLst>
      <p:ext uri="{BB962C8B-B14F-4D97-AF65-F5344CB8AC3E}">
        <p14:creationId xmlns:p14="http://schemas.microsoft.com/office/powerpoint/2010/main" val="16668185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TotalTime>
  <Words>154</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Gallery</vt:lpstr>
      <vt:lpstr>AIR WAY DELIERY</vt:lpstr>
      <vt:lpstr>Finance and Pricing</vt:lpstr>
      <vt:lpstr>ESTIMATION BUDGET COSTING</vt:lpstr>
      <vt:lpstr>GRAPH OF ESTIMATED BUDGET</vt:lpstr>
      <vt:lpstr>EXPLANATION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WAY DELIERY</dc:title>
  <dc:creator>ADITI KUMARI VERMA</dc:creator>
  <cp:lastModifiedBy>ADITI KUMARI VERMA</cp:lastModifiedBy>
  <cp:revision>1</cp:revision>
  <dcterms:created xsi:type="dcterms:W3CDTF">2022-01-10T17:35:00Z</dcterms:created>
  <dcterms:modified xsi:type="dcterms:W3CDTF">2022-01-10T17:57:03Z</dcterms:modified>
</cp:coreProperties>
</file>